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
  </p:notesMasterIdLst>
  <p:handoutMasterIdLst>
    <p:handoutMasterId r:id="rId10"/>
  </p:handoutMasterIdLst>
  <p:sldIdLst>
    <p:sldId id="256" r:id="rId5"/>
    <p:sldId id="257" r:id="rId6"/>
    <p:sldId id="258"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0704" autoAdjust="0"/>
  </p:normalViewPr>
  <p:slideViewPr>
    <p:cSldViewPr snapToGrid="0">
      <p:cViewPr varScale="1">
        <p:scale>
          <a:sx n="87" d="100"/>
          <a:sy n="87" d="100"/>
        </p:scale>
        <p:origin x="648"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7/6/2023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7/6/2023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colorful paint splatter on a black background&#10;&#10;Description automatically generated">
            <a:extLst>
              <a:ext uri="{FF2B5EF4-FFF2-40B4-BE49-F238E27FC236}">
                <a16:creationId xmlns:a16="http://schemas.microsoft.com/office/drawing/2014/main" id="{00E24A09-7D09-0F59-B4F6-4B2D2B4D8B61}"/>
              </a:ext>
            </a:extLst>
          </p:cNvPr>
          <p:cNvPicPr>
            <a:picLocks noChangeAspect="1"/>
          </p:cNvPicPr>
          <p:nvPr userDrawn="1"/>
        </p:nvPicPr>
        <p:blipFill>
          <a:blip r:embed="rId2"/>
          <a:stretch>
            <a:fillRect/>
          </a:stretch>
        </p:blipFill>
        <p:spPr>
          <a:xfrm rot="5603318">
            <a:off x="-4384947" y="-6210968"/>
            <a:ext cx="12028038" cy="12028038"/>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pic>
        <p:nvPicPr>
          <p:cNvPr id="9" name="Picture 8" descr="A colorful paint splatter on a black background&#10;&#10;Description automatically generated">
            <a:extLst>
              <a:ext uri="{FF2B5EF4-FFF2-40B4-BE49-F238E27FC236}">
                <a16:creationId xmlns:a16="http://schemas.microsoft.com/office/drawing/2014/main" id="{31B84D1D-6D19-A313-AAF4-F14354B65BC5}"/>
              </a:ext>
            </a:extLst>
          </p:cNvPr>
          <p:cNvPicPr>
            <a:picLocks noChangeAspect="1"/>
          </p:cNvPicPr>
          <p:nvPr userDrawn="1"/>
        </p:nvPicPr>
        <p:blipFill>
          <a:blip r:embed="rId2"/>
          <a:stretch>
            <a:fillRect/>
          </a:stretch>
        </p:blipFill>
        <p:spPr>
          <a:xfrm>
            <a:off x="6296464" y="-501652"/>
            <a:ext cx="7718377" cy="7718377"/>
          </a:xfrm>
          <a:prstGeom prst="rect">
            <a:avLst/>
          </a:prstGeom>
        </p:spPr>
      </p:pic>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18301" r="28341" b="23071"/>
          <a:stretch/>
        </p:blipFill>
        <p:spPr>
          <a:xfrm>
            <a:off x="5488815" y="0"/>
            <a:ext cx="6703185" cy="6858000"/>
          </a:xfrm>
          <a:prstGeom prst="rect">
            <a:avLst/>
          </a:prstGeom>
        </p:spPr>
      </p:pic>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9" name="Picture 8" descr="A colorful paint splatter on a black background&#10;&#10;Description automatically generated">
            <a:extLst>
              <a:ext uri="{FF2B5EF4-FFF2-40B4-BE49-F238E27FC236}">
                <a16:creationId xmlns:a16="http://schemas.microsoft.com/office/drawing/2014/main" id="{0B3DCC85-2DC9-F882-3436-D9A858EC9BB8}"/>
              </a:ext>
            </a:extLst>
          </p:cNvPr>
          <p:cNvPicPr>
            <a:picLocks noChangeAspect="1"/>
          </p:cNvPicPr>
          <p:nvPr userDrawn="1"/>
        </p:nvPicPr>
        <p:blipFill>
          <a:blip r:embed="rId2"/>
          <a:stretch>
            <a:fillRect/>
          </a:stretch>
        </p:blipFill>
        <p:spPr>
          <a:xfrm rot="10499197">
            <a:off x="9218984" y="-3715537"/>
            <a:ext cx="6858000" cy="6858000"/>
          </a:xfrm>
          <a:prstGeom prst="rect">
            <a:avLst/>
          </a:prstGeom>
        </p:spPr>
      </p:pic>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colorful paint splatter on a black background&#10;&#10;Description automatically generated">
            <a:extLst>
              <a:ext uri="{FF2B5EF4-FFF2-40B4-BE49-F238E27FC236}">
                <a16:creationId xmlns:a16="http://schemas.microsoft.com/office/drawing/2014/main" id="{EADE9539-32BB-900F-BB14-CE6B981F5B30}"/>
              </a:ext>
            </a:extLst>
          </p:cNvPr>
          <p:cNvPicPr>
            <a:picLocks noChangeAspect="1"/>
          </p:cNvPicPr>
          <p:nvPr userDrawn="1"/>
        </p:nvPicPr>
        <p:blipFill>
          <a:blip r:embed="rId2">
            <a:alphaModFix amt="56000"/>
          </a:blip>
          <a:stretch>
            <a:fillRect/>
          </a:stretch>
        </p:blipFill>
        <p:spPr>
          <a:xfrm>
            <a:off x="230507" y="0"/>
            <a:ext cx="6858000" cy="6858000"/>
          </a:xfrm>
          <a:prstGeom prst="rect">
            <a:avLst/>
          </a:prstGeom>
        </p:spPr>
      </p:pic>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4951828" y="4434840"/>
            <a:ext cx="6555544" cy="1122202"/>
          </a:xfrm>
        </p:spPr>
        <p:txBody>
          <a:bodyPr/>
          <a:lstStyle/>
          <a:p>
            <a:r>
              <a:rPr lang="en-US" sz="3200" dirty="0"/>
              <a:t>Understanding What Speaks to Your Ideal Client</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4951828" y="5557042"/>
            <a:ext cx="4941770" cy="396660"/>
          </a:xfrm>
        </p:spPr>
        <p:txBody>
          <a:bodyPr>
            <a:normAutofit/>
          </a:bodyPr>
          <a:lstStyle/>
          <a:p>
            <a:r>
              <a:rPr lang="en-US" dirty="0"/>
              <a:t>Content Marketing</a:t>
            </a:r>
          </a:p>
        </p:txBody>
      </p:sp>
      <p:pic>
        <p:nvPicPr>
          <p:cNvPr id="5" name="Picture 4" descr="A blue text on a black background&#10;&#10;Description automatically generated">
            <a:extLst>
              <a:ext uri="{FF2B5EF4-FFF2-40B4-BE49-F238E27FC236}">
                <a16:creationId xmlns:a16="http://schemas.microsoft.com/office/drawing/2014/main" id="{97D83C19-F603-DDE8-6283-41CB9B9D9A57}"/>
              </a:ext>
            </a:extLst>
          </p:cNvPr>
          <p:cNvPicPr>
            <a:picLocks noChangeAspect="1"/>
          </p:cNvPicPr>
          <p:nvPr/>
        </p:nvPicPr>
        <p:blipFill>
          <a:blip r:embed="rId2"/>
          <a:stretch>
            <a:fillRect/>
          </a:stretch>
        </p:blipFill>
        <p:spPr>
          <a:xfrm>
            <a:off x="5065541" y="3510949"/>
            <a:ext cx="1723962" cy="923891"/>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2895600" cy="2519363"/>
          </a:xfrm>
        </p:spPr>
        <p:txBody>
          <a:bodyPr/>
          <a:lstStyle/>
          <a:p>
            <a:r>
              <a:rPr lang="en-US" dirty="0"/>
              <a:t>Introduction</a:t>
            </a:r>
          </a:p>
          <a:p>
            <a:r>
              <a:rPr lang="en-US" dirty="0"/>
              <a:t>Primary goals</a:t>
            </a:r>
          </a:p>
          <a:p>
            <a:r>
              <a:rPr lang="en-US" dirty="0"/>
              <a:t>Areas of growth</a:t>
            </a:r>
          </a:p>
          <a:p>
            <a:r>
              <a:rPr lang="en-US" dirty="0"/>
              <a:t>Timeline</a:t>
            </a:r>
          </a:p>
          <a:p>
            <a:r>
              <a:rPr lang="en-US" dirty="0"/>
              <a:t>Summary</a:t>
            </a:r>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1333500" y="6356350"/>
            <a:ext cx="985157" cy="365125"/>
          </a:xfrm>
        </p:spPr>
        <p:txBody>
          <a:bodyPr/>
          <a:lstStyle/>
          <a:p>
            <a:r>
              <a:rPr lang="en-US" dirty="0"/>
              <a:t>20XX</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2669886" y="6356349"/>
            <a:ext cx="2482842"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660774"/>
            <a:ext cx="5111750" cy="1525588"/>
          </a:xfrm>
        </p:spPr>
        <p:txBody>
          <a:bodyPr/>
          <a:lstStyle/>
          <a:p>
            <a:r>
              <a:rPr lang="en-US" dirty="0"/>
              <a:t>Implementing a lead-scoring system allows you to qualify leads quickly and efficiently. Once the system has been set up, the scoring becomes automated, and you can even build triggers to let you know when a lead enters the fully qualified criteria. </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20XX</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2148840"/>
            <a:ext cx="4179570" cy="1715531"/>
          </a:xfrm>
        </p:spPr>
        <p:txBody>
          <a:bodyPr/>
          <a:lstStyle/>
          <a:p>
            <a:r>
              <a:rPr lang="en-US" dirty="0"/>
              <a:t>Thank you</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991350" y="3962003"/>
            <a:ext cx="4179570" cy="365125"/>
          </a:xfrm>
        </p:spPr>
        <p:txBody>
          <a:bodyPr/>
          <a:lstStyle/>
          <a:p>
            <a:r>
              <a:rPr lang="en-US" dirty="0"/>
              <a:t>Now go get ‘</a:t>
            </a:r>
            <a:r>
              <a:rPr lang="en-US" dirty="0" err="1"/>
              <a:t>em</a:t>
            </a:r>
            <a:r>
              <a:rPr lang="en-US" dirty="0"/>
              <a:t> tiger!</a:t>
            </a:r>
          </a:p>
        </p:txBody>
      </p:sp>
    </p:spTree>
    <p:extLst>
      <p:ext uri="{BB962C8B-B14F-4D97-AF65-F5344CB8AC3E}">
        <p14:creationId xmlns:p14="http://schemas.microsoft.com/office/powerpoint/2010/main" val="379728094"/>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{B2594BB9-F309-4BF1-BCCE-37F1ECC403F5}tf67328976_win32</Template>
  <TotalTime>19</TotalTime>
  <Words>81</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Tenorite</vt:lpstr>
      <vt:lpstr>Office Theme</vt:lpstr>
      <vt:lpstr>Understanding What Speaks to Your Ideal Client</vt:lpstr>
      <vt:lpstr>AGENDA</vt:lpstr>
      <vt:lpstr>INTRODUCTION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Score System for Lead Management</dc:title>
  <dc:creator>Jessica Mitchell</dc:creator>
  <cp:lastModifiedBy>Jessica Mitchell</cp:lastModifiedBy>
  <cp:revision>2</cp:revision>
  <dcterms:created xsi:type="dcterms:W3CDTF">2023-07-05T10:10:48Z</dcterms:created>
  <dcterms:modified xsi:type="dcterms:W3CDTF">2023-07-06T18:28:10Z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